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90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  <c:pt idx="10">
                  <c:v>Благоустройство </c:v>
                </c:pt>
                <c:pt idx="11">
                  <c:v>Охрана окружающей среды</c:v>
                </c:pt>
                <c:pt idx="12">
                  <c:v>Профессиональное образование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  <c:pt idx="10">
                  <c:v>25713.599999999999</c:v>
                </c:pt>
                <c:pt idx="11">
                  <c:v>107</c:v>
                </c:pt>
                <c:pt idx="12">
                  <c:v>309</c:v>
                </c:pt>
                <c:pt idx="13">
                  <c:v>50</c:v>
                </c:pt>
                <c:pt idx="14">
                  <c:v>98.6</c:v>
                </c:pt>
                <c:pt idx="15">
                  <c:v>9240.1</c:v>
                </c:pt>
                <c:pt idx="16">
                  <c:v>3068.2</c:v>
                </c:pt>
                <c:pt idx="17">
                  <c:v>3904</c:v>
                </c:pt>
                <c:pt idx="18">
                  <c:v>1719</c:v>
                </c:pt>
                <c:pt idx="1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Сыры!$B$64:$B$73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Охрана здоровья граждан от табачного дыма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Сыры!$C$64:$C$73</c:f>
              <c:numCache>
                <c:formatCode>#\ ##0.0</c:formatCode>
                <c:ptCount val="10"/>
                <c:pt idx="0">
                  <c:v>26646.9</c:v>
                </c:pt>
                <c:pt idx="1">
                  <c:v>107</c:v>
                </c:pt>
                <c:pt idx="2">
                  <c:v>309</c:v>
                </c:pt>
                <c:pt idx="3">
                  <c:v>50</c:v>
                </c:pt>
                <c:pt idx="4">
                  <c:v>94.6</c:v>
                </c:pt>
                <c:pt idx="5">
                  <c:v>9710.1</c:v>
                </c:pt>
                <c:pt idx="6">
                  <c:v>2737</c:v>
                </c:pt>
                <c:pt idx="7">
                  <c:v>4726.6000000000004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Сыры!$B$64:$B$73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Охрана здоровья граждан от табачного дыма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Сыры!$D$64:$D$73</c:f>
              <c:numCache>
                <c:formatCode>#\ ##0.0</c:formatCode>
                <c:ptCount val="10"/>
                <c:pt idx="0">
                  <c:v>14136.9</c:v>
                </c:pt>
                <c:pt idx="1">
                  <c:v>10</c:v>
                </c:pt>
                <c:pt idx="2">
                  <c:v>50</c:v>
                </c:pt>
                <c:pt idx="3">
                  <c:v>0</c:v>
                </c:pt>
                <c:pt idx="4">
                  <c:v>94.5</c:v>
                </c:pt>
                <c:pt idx="5">
                  <c:v>5271.3</c:v>
                </c:pt>
                <c:pt idx="6">
                  <c:v>2242.9</c:v>
                </c:pt>
                <c:pt idx="7">
                  <c:v>3086.3</c:v>
                </c:pt>
                <c:pt idx="8">
                  <c:v>740.7</c:v>
                </c:pt>
                <c:pt idx="9">
                  <c:v>929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6852784"/>
        <c:axId val="286853960"/>
      </c:barChart>
      <c:catAx>
        <c:axId val="28685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853960"/>
        <c:crosses val="autoZero"/>
        <c:auto val="1"/>
        <c:lblAlgn val="ctr"/>
        <c:lblOffset val="100"/>
        <c:noMultiLvlLbl val="0"/>
      </c:catAx>
      <c:valAx>
        <c:axId val="28685396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685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Сыры!$B$54:$B$63</c:f>
              <c:strCache>
                <c:ptCount val="1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</c:strCache>
            </c:strRef>
          </c:cat>
          <c:val>
            <c:numRef>
              <c:f>Сыры!$C$54:$C$63</c:f>
              <c:numCache>
                <c:formatCode>#\ ##0.0</c:formatCode>
                <c:ptCount val="1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Сыры!$B$54:$B$63</c:f>
              <c:strCache>
                <c:ptCount val="1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</c:strCache>
            </c:strRef>
          </c:cat>
          <c:val>
            <c:numRef>
              <c:f>Сыры!$D$54:$D$63</c:f>
              <c:numCache>
                <c:formatCode>#\ ##0.0</c:formatCode>
                <c:ptCount val="10"/>
                <c:pt idx="0" formatCode="General">
                  <c:v>0</c:v>
                </c:pt>
                <c:pt idx="1">
                  <c:v>40</c:v>
                </c:pt>
                <c:pt idx="2">
                  <c:v>10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51</c:v>
                </c:pt>
                <c:pt idx="7">
                  <c:v>96.1</c:v>
                </c:pt>
                <c:pt idx="8">
                  <c:v>464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324896"/>
        <c:axId val="282320584"/>
      </c:barChart>
      <c:catAx>
        <c:axId val="282324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320584"/>
        <c:crosses val="autoZero"/>
        <c:auto val="1"/>
        <c:lblAlgn val="ctr"/>
        <c:lblOffset val="100"/>
        <c:noMultiLvlLbl val="0"/>
      </c:catAx>
      <c:valAx>
        <c:axId val="282320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232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Доходы!$B$5:$B$13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 ущерба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Доходы!$C$5:$C$13</c:f>
              <c:numCache>
                <c:formatCode>#\ ##0.0</c:formatCode>
                <c:ptCount val="4"/>
                <c:pt idx="0">
                  <c:v>55069.7</c:v>
                </c:pt>
                <c:pt idx="1">
                  <c:v>184.1</c:v>
                </c:pt>
                <c:pt idx="2">
                  <c:v>3026.7</c:v>
                </c:pt>
                <c:pt idx="3">
                  <c:v>12159.1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  <a:scene3d>
      <a:camera prst="orthographicFront"/>
      <a:lightRig rig="threePt" dir="t"/>
    </a:scene3d>
    <a:sp3d prstMaterial="matte"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Сыры!$B$4:$B$9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Сыры!$C$4:$C$9</c:f>
              <c:numCache>
                <c:formatCode>#\ ##0.0</c:formatCode>
                <c:ptCount val="4"/>
                <c:pt idx="0">
                  <c:v>60755.3</c:v>
                </c:pt>
                <c:pt idx="1">
                  <c:v>300</c:v>
                </c:pt>
                <c:pt idx="2">
                  <c:v>4354.3</c:v>
                </c:pt>
                <c:pt idx="3">
                  <c:v>13490.4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Сыры!$B$4:$B$9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Сыры!$D$4:$D$9</c:f>
              <c:numCache>
                <c:formatCode>#\ ##0.0</c:formatCode>
                <c:ptCount val="4"/>
                <c:pt idx="0">
                  <c:v>39357.699999999997</c:v>
                </c:pt>
                <c:pt idx="1">
                  <c:v>384.2</c:v>
                </c:pt>
                <c:pt idx="2">
                  <c:v>3389.6</c:v>
                </c:pt>
                <c:pt idx="3">
                  <c:v>12369.6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352984"/>
        <c:axId val="105358472"/>
      </c:barChart>
      <c:catAx>
        <c:axId val="105352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58472"/>
        <c:crosses val="autoZero"/>
        <c:auto val="1"/>
        <c:lblAlgn val="ctr"/>
        <c:lblOffset val="100"/>
        <c:noMultiLvlLbl val="0"/>
      </c:catAx>
      <c:valAx>
        <c:axId val="10535847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05352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Сыры!$C$20:$C$48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Сыры!$B$20:$B$48</c15:sqref>
                  </c15:fullRef>
                </c:ext>
              </c:extLst>
              <c:f>(Сыры!$B$20,Сыры!$B$27,Сыры!$B$29,Сыры!$B$32,Сыры!$B$35,Сыры!$B$37,Сыры!$B$40,Сыры!$B$42,Сыры!$B$45,Сыры!$B$47)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Сыры!$C$20:$C$48</c15:sqref>
                  </c15:fullRef>
                </c:ext>
              </c:extLst>
              <c:f>(Сыры!$C$20,Сыры!$C$27,Сыры!$C$29,Сыры!$C$32,Сыры!$C$35,Сыры!$C$37,Сыры!$C$40,Сыры!$C$42,Сыры!$C$45,Сыры!$C$47)</c:f>
              <c:numCache>
                <c:formatCode>#\ ##0.0</c:formatCode>
                <c:ptCount val="10"/>
                <c:pt idx="0">
                  <c:v>20261.300000000003</c:v>
                </c:pt>
                <c:pt idx="1">
                  <c:v>126</c:v>
                </c:pt>
                <c:pt idx="2">
                  <c:v>671.7</c:v>
                </c:pt>
                <c:pt idx="3">
                  <c:v>33308.6</c:v>
                </c:pt>
                <c:pt idx="4">
                  <c:v>107</c:v>
                </c:pt>
                <c:pt idx="5">
                  <c:v>453.6</c:v>
                </c:pt>
                <c:pt idx="6">
                  <c:v>17173.7</c:v>
                </c:pt>
                <c:pt idx="7">
                  <c:v>12024.8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Сыры!$B$20:$B$48</c15:sqref>
                  </c15:fullRef>
                </c:ext>
              </c:extLst>
              <c:f>(Сыры!$B$20,Сыры!$B$27,Сыры!$B$29,Сыры!$B$32,Сыры!$B$35,Сыры!$B$37,Сыры!$B$40,Сыры!$B$42,Сыры!$B$45,Сыры!$B$47)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Сыры!$D$20:$D$48</c15:sqref>
                  </c15:fullRef>
                </c:ext>
              </c:extLst>
              <c:f>(Сыры!$D$20,Сыры!$D$27,Сыры!$D$29,Сыры!$D$32,Сыры!$D$35,Сыры!$D$37,Сыры!$D$40,Сыры!$D$42,Сыры!$D$45,Сыры!$D$47)</c:f>
              <c:numCache>
                <c:formatCode>#\ ##0.0</c:formatCode>
                <c:ptCount val="10"/>
                <c:pt idx="0">
                  <c:v>14342.1</c:v>
                </c:pt>
                <c:pt idx="1">
                  <c:v>51</c:v>
                </c:pt>
                <c:pt idx="2">
                  <c:v>560.1</c:v>
                </c:pt>
                <c:pt idx="3">
                  <c:v>18610</c:v>
                </c:pt>
                <c:pt idx="4">
                  <c:v>10</c:v>
                </c:pt>
                <c:pt idx="5">
                  <c:v>144.5</c:v>
                </c:pt>
                <c:pt idx="6">
                  <c:v>10600.5</c:v>
                </c:pt>
                <c:pt idx="7">
                  <c:v>8790.5</c:v>
                </c:pt>
                <c:pt idx="8">
                  <c:v>740.7</c:v>
                </c:pt>
                <c:pt idx="9">
                  <c:v>929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6839064"/>
        <c:axId val="286843376"/>
      </c:barChart>
      <c:catAx>
        <c:axId val="286839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843376"/>
        <c:crosses val="autoZero"/>
        <c:auto val="1"/>
        <c:lblAlgn val="ctr"/>
        <c:lblOffset val="100"/>
        <c:noMultiLvlLbl val="0"/>
      </c:catAx>
      <c:valAx>
        <c:axId val="286843376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6839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9 месяцев 2019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/>
              <a:t>9 месяцев 2019 </a:t>
            </a:r>
            <a:r>
              <a:rPr lang="ru-RU" b="1" dirty="0" smtClean="0"/>
              <a:t>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543307"/>
              </p:ext>
            </p:extLst>
          </p:nvPr>
        </p:nvGraphicFramePr>
        <p:xfrm>
          <a:off x="2809352" y="3155687"/>
          <a:ext cx="8140001" cy="287068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65 409,6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43 131,5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60 755,3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39 357,7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64,78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128,07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Штрафы, санкции, возмещение ущерба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3 389,6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77,84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12 369,6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91,69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12 369,6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91,69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78 900,0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55 501,1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70,34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9 месяцев 2019 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301549"/>
              </p:ext>
            </p:extLst>
          </p:nvPr>
        </p:nvGraphicFramePr>
        <p:xfrm>
          <a:off x="3364523" y="2988517"/>
          <a:ext cx="7350369" cy="334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/>
              <a:t>9 месяцев 2019 </a:t>
            </a:r>
            <a:r>
              <a:rPr lang="ru-RU" b="1" dirty="0" smtClean="0"/>
              <a:t>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66702"/>
              <a:gd name="adj2" fmla="val 4019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36883"/>
              <a:gd name="adj2" fmla="val 1637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8432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1,66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23,71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3559"/>
              <a:gd name="adj2" fmla="val 626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41349"/>
              <a:gd name="adj2" fmla="val -11438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18,99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6043"/>
              <a:gd name="adj2" fmla="val 6338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37,89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/>
              <a:t>9 месяцев 2019 </a:t>
            </a:r>
            <a:r>
              <a:rPr lang="ru-RU" b="1" dirty="0" smtClean="0"/>
              <a:t>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49344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20 261,3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70,79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83,37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33 308,6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18 610,0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55,87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31,88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17 173,7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10 600,5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61,73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8 790,5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73,10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740,7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43,09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929,0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65,61</a:t>
                      </a: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87 261,7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62,77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9 месяцев 2019 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203380"/>
              </p:ext>
            </p:extLst>
          </p:nvPr>
        </p:nvGraphicFramePr>
        <p:xfrm>
          <a:off x="4093734" y="1700212"/>
          <a:ext cx="670084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9 месяцев 2019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9 месяцев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2019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9 месяцев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2019 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9 месяцев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56636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3137"/>
              <a:gd name="adj2" fmla="val 9790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54,98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1459"/>
              <a:gd name="adj2" fmla="val -175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29354" y="6118447"/>
            <a:ext cx="2238154" cy="467226"/>
          </a:xfrm>
          <a:prstGeom prst="wedgeRectCallout">
            <a:avLst>
              <a:gd name="adj1" fmla="val 74900"/>
              <a:gd name="adj2" fmla="val -1279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3,68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731501" y="1638548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0,99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91311" y="6133805"/>
            <a:ext cx="2144802" cy="467226"/>
          </a:xfrm>
          <a:prstGeom prst="wedgeRectCallout">
            <a:avLst>
              <a:gd name="adj1" fmla="val 11497"/>
              <a:gd name="adj2" fmla="val -952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8,35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56826"/>
              <a:gd name="adj2" fmla="val -14046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6,56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31501" y="5266614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19,76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811974"/>
          </a:xfrm>
          <a:prstGeom prst="wedgeRectCallout">
            <a:avLst>
              <a:gd name="adj1" fmla="val 72643"/>
              <a:gd name="adj2" fmla="val 50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здоровья от табачного дыма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/>
              <a:t>9 месяцев 2019 </a:t>
            </a:r>
            <a:r>
              <a:rPr lang="ru-RU" b="1" dirty="0" smtClean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77657"/>
              </p:ext>
            </p:extLst>
          </p:nvPr>
        </p:nvGraphicFramePr>
        <p:xfrm>
          <a:off x="2721429" y="2576150"/>
          <a:ext cx="8826726" cy="3964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40,48</a:t>
                      </a:r>
                    </a:p>
                  </a:txBody>
                  <a:tcPr marL="9525" marR="9525" marT="9525" marB="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9 месяцев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13542"/>
              </p:ext>
            </p:extLst>
          </p:nvPr>
        </p:nvGraphicFramePr>
        <p:xfrm>
          <a:off x="2721429" y="2461709"/>
          <a:ext cx="8826726" cy="41187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26 646,9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14 136,9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53,05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16,18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9 месяцев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34265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9 710,1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5 271,3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54,29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2 242,9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</a:t>
                      </a: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4 726,6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3 086,3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43,09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65,61</a:t>
                      </a: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48 660,8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27 281,7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9 месяцев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256577"/>
              </p:ext>
            </p:extLst>
          </p:nvPr>
        </p:nvGraphicFramePr>
        <p:xfrm>
          <a:off x="3728851" y="2416462"/>
          <a:ext cx="7054718" cy="444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9 месяцев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16459"/>
              </p:ext>
            </p:extLst>
          </p:nvPr>
        </p:nvGraphicFramePr>
        <p:xfrm>
          <a:off x="3396343" y="2416462"/>
          <a:ext cx="6840960" cy="444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989669"/>
              </p:ext>
            </p:extLst>
          </p:nvPr>
        </p:nvGraphicFramePr>
        <p:xfrm>
          <a:off x="4700894" y="2571064"/>
          <a:ext cx="6227661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/>
              <a:t>9 месяцев 2019 </a:t>
            </a:r>
            <a:r>
              <a:rPr lang="ru-RU" b="1" dirty="0" smtClean="0"/>
              <a:t>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16,25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86301" y="6002336"/>
            <a:ext cx="1611089" cy="612648"/>
          </a:xfrm>
          <a:prstGeom prst="wedgeRectCallout">
            <a:avLst>
              <a:gd name="adj1" fmla="val 42353"/>
              <a:gd name="adj2" fmla="val -9563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5,66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39002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78,08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11329</TotalTime>
  <Words>1180</Words>
  <Application>Microsoft Office PowerPoint</Application>
  <PresentationFormat>Широкоэкранный</PresentationFormat>
  <Paragraphs>391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9 месяцев 2019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419</cp:revision>
  <dcterms:created xsi:type="dcterms:W3CDTF">2017-09-11T10:04:56Z</dcterms:created>
  <dcterms:modified xsi:type="dcterms:W3CDTF">2019-10-25T09:54:15Z</dcterms:modified>
</cp:coreProperties>
</file>